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58" r:id="rId2"/>
    <p:sldId id="257" r:id="rId3"/>
    <p:sldId id="259" r:id="rId4"/>
    <p:sldId id="262" r:id="rId5"/>
    <p:sldId id="260" r:id="rId6"/>
    <p:sldId id="261" r:id="rId7"/>
    <p:sldId id="264" r:id="rId8"/>
    <p:sldId id="263" r:id="rId9"/>
    <p:sldId id="265" r:id="rId10"/>
    <p:sldId id="266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5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_Work\DAPRA\&#1056;&#1072;&#1089;&#1093;&#1086;&#1076;&#1099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Лист1!$A$33:$A$44</c:f>
              <c:strCache>
                <c:ptCount val="12"/>
                <c:pt idx="0">
                  <c:v>Сетевые системы</c:v>
                </c:pt>
                <c:pt idx="1">
                  <c:v>Информационные науки</c:v>
                </c:pt>
                <c:pt idx="2">
                  <c:v>Военные науки</c:v>
                </c:pt>
                <c:pt idx="3">
                  <c:v>Информационная выживаемость</c:v>
                </c:pt>
                <c:pt idx="4">
                  <c:v>Глобальные системы</c:v>
                </c:pt>
                <c:pt idx="5">
                  <c:v>Электронная технология</c:v>
                </c:pt>
                <c:pt idx="6">
                  <c:v>Системы управления и связи</c:v>
                </c:pt>
                <c:pt idx="7">
                  <c:v>Тактическая технология</c:v>
                </c:pt>
                <c:pt idx="8">
                  <c:v>Противодействие биооружию</c:v>
                </c:pt>
                <c:pt idx="9">
                  <c:v>Технология материалов</c:v>
                </c:pt>
                <c:pt idx="10">
                  <c:v>Датчики наведения</c:v>
                </c:pt>
                <c:pt idx="11">
                  <c:v>Коммуникационные технологии</c:v>
                </c:pt>
              </c:strCache>
            </c:strRef>
          </c:cat>
          <c:val>
            <c:numRef>
              <c:f>Лист1!$B$33:$B$44</c:f>
              <c:numCache>
                <c:formatCode>0.0%</c:formatCode>
                <c:ptCount val="12"/>
                <c:pt idx="0">
                  <c:v>2.1068472535741178E-2</c:v>
                </c:pt>
                <c:pt idx="1">
                  <c:v>2.2924504640080237E-2</c:v>
                </c:pt>
                <c:pt idx="2">
                  <c:v>4.820667168296968E-2</c:v>
                </c:pt>
                <c:pt idx="3">
                  <c:v>5.51793328317031E-2</c:v>
                </c:pt>
                <c:pt idx="4">
                  <c:v>7.3087534487083064E-2</c:v>
                </c:pt>
                <c:pt idx="5">
                  <c:v>7.5194381740657193E-2</c:v>
                </c:pt>
                <c:pt idx="6">
                  <c:v>7.6749435665914231E-2</c:v>
                </c:pt>
                <c:pt idx="7">
                  <c:v>8.743416102332581E-2</c:v>
                </c:pt>
                <c:pt idx="8">
                  <c:v>0.10283421118635566</c:v>
                </c:pt>
                <c:pt idx="9">
                  <c:v>0.1156759468271885</c:v>
                </c:pt>
                <c:pt idx="10">
                  <c:v>0.13890142964635074</c:v>
                </c:pt>
                <c:pt idx="11">
                  <c:v>0.18274391773263138</c:v>
                </c:pt>
              </c:numCache>
            </c:numRef>
          </c:val>
        </c:ser>
        <c:gapWidth val="23"/>
        <c:overlap val="-70"/>
        <c:axId val="70051712"/>
        <c:axId val="70053248"/>
      </c:barChart>
      <c:catAx>
        <c:axId val="70051712"/>
        <c:scaling>
          <c:orientation val="minMax"/>
        </c:scaling>
        <c:axPos val="b"/>
        <c:tickLblPos val="nextTo"/>
        <c:crossAx val="70053248"/>
        <c:crosses val="autoZero"/>
        <c:auto val="1"/>
        <c:lblAlgn val="ctr"/>
        <c:lblOffset val="100"/>
      </c:catAx>
      <c:valAx>
        <c:axId val="70053248"/>
        <c:scaling>
          <c:orientation val="minMax"/>
        </c:scaling>
        <c:axPos val="l"/>
        <c:majorGridlines/>
        <c:numFmt formatCode="0%" sourceLinked="0"/>
        <c:tickLblPos val="nextTo"/>
        <c:crossAx val="70051712"/>
        <c:crosses val="autoZero"/>
        <c:crossBetween val="between"/>
      </c:valAx>
    </c:plotArea>
    <c:plotVisOnly val="1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5E45847-DB14-41BF-96E6-CFC71595B2B4}" type="datetimeFigureOut">
              <a:rPr lang="ru-RU"/>
              <a:pPr>
                <a:defRPr/>
              </a:pPr>
              <a:t>07.09.2019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FFD016-EE07-468B-A9F6-A2B73CD7A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63DE77-A06F-4B08-A6D8-1B529020F4BB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960D77-04F9-485D-AEF4-C1718E7B15BC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015893-5441-41ED-B9C5-FC23F9A65498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C5650B-A589-46BE-BD46-782B2A289B3B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8FEDB-A021-4C57-8F07-92FB14A0751F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FA00AA-EF0A-48DA-88AA-7270B0F58A48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6653D6-F1EE-4893-9854-E5AA63982764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F5ED30-8FAE-4A4E-BD3F-07ACADF876AA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F8340F-ED5A-4208-A7C4-5FF51C032C91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20CE9C-4182-42BB-8E8D-FF340910DB18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A08846-EE7A-4825-8B6C-543C4DCC2023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7F5EB7-2DC8-4FCA-BD41-36B62D477C81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7A7928-F9DC-4D86-B121-6C195C2BAE67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39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380B5-C172-456C-85CE-5C67BD259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08033-2720-4BD4-8D5E-E080C1920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37168-6F03-403B-A6BF-6E00F794E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8523-A12C-4D31-A70B-9D6EC6CAD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D1AF1-0C7A-4A30-AC9B-DE1D5BC1E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6E2F0-8E91-44A9-9F85-204825587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2E4A-B6F9-470E-AAAE-A14B208DD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3ECDB-35C1-447E-9A04-88905C0E1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CE126-9595-439E-ADBE-059D871D7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FF4A3-FA91-4F60-8AAB-BDE697945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0507C-7343-4EEB-AD32-F9BF1D36B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F833-2573-4BD3-9011-3D511EBD0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434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4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5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6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6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6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6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6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6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6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436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6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7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7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7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7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7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7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7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7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7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8C4D415-1786-445C-873B-6E7E34254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37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.wikipedia.org/wiki/Arlington_County,_Virgini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DARPA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85938" y="2214563"/>
            <a:ext cx="5572125" cy="928687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Defense Advanced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Research Projects Agency</a:t>
            </a:r>
            <a:endParaRPr lang="ru-RU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06800" y="4857750"/>
            <a:ext cx="1930400" cy="5715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000" i="1" dirty="0" smtClean="0"/>
              <a:t>Абрис - 2009</a:t>
            </a:r>
            <a:endParaRPr lang="ru-RU" sz="200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1428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arpa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1285884" cy="707848"/>
          </a:xfrm>
          <a:prstGeom prst="rect">
            <a:avLst/>
          </a:prstGeom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1285875"/>
            <a:ext cx="44719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75" y="1285875"/>
            <a:ext cx="32766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" y="4095750"/>
            <a:ext cx="3571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1428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arpa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1285884" cy="707848"/>
          </a:xfrm>
          <a:prstGeom prst="rect">
            <a:avLst/>
          </a:prstGeom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35718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5" y="3571875"/>
            <a:ext cx="3830638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38" y="395288"/>
            <a:ext cx="48006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1428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arpa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1285884" cy="707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63" y="1928813"/>
            <a:ext cx="8429625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DAPRA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используется как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>
              <a:defRPr/>
            </a:pPr>
            <a:endParaRPr lang="ru-RU" sz="2400" dirty="0"/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 err="1"/>
              <a:t>Диверсификатор</a:t>
            </a:r>
            <a:r>
              <a:rPr lang="ru-RU" sz="2400" dirty="0"/>
              <a:t> в системе оборонного заказа.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/>
              <a:t>Замена выражения «и так далее» в официальных документах.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/>
              <a:t>Пропагандистский образ.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/>
              <a:t>Элемент формирования национального инновационного климата.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dirty="0"/>
              <a:t>Инструмент ловли «на удачу».</a:t>
            </a:r>
          </a:p>
          <a:p>
            <a:pPr marL="342900" indent="-342900">
              <a:buFontTx/>
              <a:buAutoNum type="arabicPeriod"/>
              <a:defRPr/>
            </a:pPr>
            <a:endParaRPr lang="ru-RU" sz="24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3125" y="2000250"/>
            <a:ext cx="4714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Благодарю за внимание.</a:t>
            </a:r>
            <a:endParaRPr lang="ru-RU" sz="2400" dirty="0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571750" y="4429125"/>
            <a:ext cx="635793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i="1"/>
              <a:t>И.Моисеев. </a:t>
            </a:r>
          </a:p>
          <a:p>
            <a:pPr algn="r"/>
            <a:r>
              <a:rPr lang="ru-RU" i="1"/>
              <a:t>23.07.09</a:t>
            </a:r>
            <a:endParaRPr lang="ru-RU"/>
          </a:p>
          <a:p>
            <a:r>
              <a:rPr lang="ru-RU" sz="2400"/>
              <a:t> </a:t>
            </a:r>
          </a:p>
          <a:p>
            <a:pPr algn="ctr"/>
            <a:r>
              <a:rPr lang="en-US" sz="2400" b="1" u="sng"/>
              <a:t>http://path-2.interstellar-flight.ru</a:t>
            </a:r>
          </a:p>
          <a:p>
            <a:pPr algn="ctr"/>
            <a:endParaRPr lang="ru-RU" sz="2400" b="1"/>
          </a:p>
          <a:p>
            <a:r>
              <a:rPr lang="ru-RU" sz="2400"/>
              <a:t> </a:t>
            </a:r>
          </a:p>
          <a:p>
            <a:endParaRPr lang="ru-RU" sz="240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3571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arpa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720" y="357166"/>
            <a:ext cx="2571768" cy="1415696"/>
          </a:xfrm>
          <a:prstGeom prst="rect">
            <a:avLst/>
          </a:prstGeom>
        </p:spPr>
      </p:pic>
      <p:sp>
        <p:nvSpPr>
          <p:cNvPr id="4" name="Содержимое 2"/>
          <p:cNvSpPr>
            <a:spLocks noGrp="1"/>
          </p:cNvSpPr>
          <p:nvPr>
            <p:ph sz="half" idx="1"/>
          </p:nvPr>
        </p:nvSpPr>
        <p:spPr>
          <a:xfrm>
            <a:off x="2500313" y="3571875"/>
            <a:ext cx="4071937" cy="42862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Создано в феврале 1958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6143625" y="3929063"/>
            <a:ext cx="2857500" cy="64293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600" i="1" dirty="0" smtClean="0">
                <a:solidFill>
                  <a:schemeClr val="accent4">
                    <a:lumMod val="75000"/>
                  </a:schemeClr>
                </a:solidFill>
              </a:rPr>
              <a:t>(Закон США 85-325,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i="1" dirty="0" smtClean="0">
                <a:solidFill>
                  <a:schemeClr val="accent4">
                    <a:lumMod val="75000"/>
                  </a:schemeClr>
                </a:solidFill>
              </a:rPr>
              <a:t>Директива МО 5105.41)</a:t>
            </a:r>
            <a:endParaRPr lang="ru-RU" sz="16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50" y="2214563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Агентство передовых военных исследовательских проектов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000250"/>
            <a:ext cx="4286250" cy="11398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DARPA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500188" y="3500438"/>
            <a:ext cx="13573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en-US" sz="2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ARPA</a:t>
            </a:r>
            <a:endParaRPr lang="ru-RU" sz="28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57188" y="4929188"/>
            <a:ext cx="22145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0" hangingPunct="0">
              <a:defRPr/>
            </a:pPr>
            <a:r>
              <a:rPr lang="en-US" sz="2000" kern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DARPA – 1972</a:t>
            </a:r>
          </a:p>
          <a:p>
            <a:pPr eaLnBrk="0" hangingPunct="0">
              <a:defRPr/>
            </a:pPr>
            <a:r>
              <a:rPr lang="en-US" sz="2000" kern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APRA   – 1993</a:t>
            </a:r>
          </a:p>
          <a:p>
            <a:pPr eaLnBrk="0" hangingPunct="0">
              <a:defRPr/>
            </a:pPr>
            <a:r>
              <a:rPr lang="en-US" sz="2000" kern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DAPRA</a:t>
            </a:r>
            <a:r>
              <a:rPr lang="en-US" sz="2000" kern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– </a:t>
            </a:r>
            <a:r>
              <a:rPr lang="en-US" sz="2000" kern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1996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1428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arpa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1285884" cy="707848"/>
          </a:xfrm>
          <a:prstGeom prst="rect">
            <a:avLst/>
          </a:prstGeom>
        </p:spPr>
      </p:pic>
      <p:sp>
        <p:nvSpPr>
          <p:cNvPr id="4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1428750"/>
            <a:ext cx="1571625" cy="642938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Статус</a:t>
            </a:r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endParaRPr lang="ru-RU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214313" y="6143625"/>
            <a:ext cx="8715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/>
              <a:t>«защититься от технологических сюрпризов для США и удивить оппонентов»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00313" y="1500188"/>
            <a:ext cx="47148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центральная организация </a:t>
            </a:r>
          </a:p>
          <a:p>
            <a:pPr>
              <a:defRPr/>
            </a:pP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исследований и разработок для МО.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8875" y="2571750"/>
            <a:ext cx="6715125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- сохранение технологического превосходства американских военных;</a:t>
            </a:r>
          </a:p>
          <a:p>
            <a:pPr>
              <a:buFontTx/>
              <a:buChar char="-"/>
              <a:defRPr/>
            </a:pP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предотвращение техногенных сюрпризов, способных нанести ущерб национальной безопасности. </a:t>
            </a:r>
          </a:p>
          <a:p>
            <a:pPr>
              <a:defRPr/>
            </a:pP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Фонд для промышленности, университетов, правительственных лабораторий США и других стран для проведения исследований в области развития в интересах национальной безопасности США  с высокой степенью риска и высокой оплатой.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2500313"/>
            <a:ext cx="1714500" cy="642937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Миссия</a:t>
            </a:r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endParaRPr lang="ru-RU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4214813"/>
            <a:ext cx="2214563" cy="500062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0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Самоописание</a:t>
            </a:r>
            <a:r>
              <a:rPr lang="ru-RU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1428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arpa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1285884" cy="707848"/>
          </a:xfrm>
          <a:prstGeom prst="rect">
            <a:avLst/>
          </a:prstGeom>
        </p:spPr>
      </p:pic>
      <p:pic>
        <p:nvPicPr>
          <p:cNvPr id="6148" name="Picture 2" descr="Drawin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3288" y="1000125"/>
            <a:ext cx="724058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715000" y="4429125"/>
            <a:ext cx="1785938" cy="214313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1428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arpa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1285884" cy="707848"/>
          </a:xfrm>
          <a:prstGeom prst="rect">
            <a:avLst/>
          </a:prstGeom>
        </p:spPr>
      </p:pic>
      <p:pic>
        <p:nvPicPr>
          <p:cNvPr id="7172" name="Рисунок 17" descr="Cli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" y="1604963"/>
            <a:ext cx="7391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786438" y="2000250"/>
            <a:ext cx="2193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4">
                    <a:lumMod val="10000"/>
                  </a:schemeClr>
                </a:solidFill>
              </a:rPr>
              <a:t>Dr. Regina </a:t>
            </a:r>
            <a:r>
              <a:rPr lang="en-US" sz="1600" dirty="0" err="1">
                <a:solidFill>
                  <a:schemeClr val="accent4">
                    <a:lumMod val="10000"/>
                  </a:schemeClr>
                </a:solidFill>
              </a:rPr>
              <a:t>E.Dugan</a:t>
            </a:r>
            <a:endParaRPr lang="ru-RU" sz="1600" dirty="0">
              <a:solidFill>
                <a:schemeClr val="accent4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ru-RU" sz="1100" dirty="0">
                <a:solidFill>
                  <a:schemeClr val="accent4">
                    <a:lumMod val="10000"/>
                  </a:schemeClr>
                </a:solidFill>
              </a:rPr>
              <a:t>С 20 июля 2009 г.</a:t>
            </a: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428625"/>
            <a:ext cx="10556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1428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arpa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1285884" cy="707848"/>
          </a:xfrm>
          <a:prstGeom prst="rect">
            <a:avLst/>
          </a:prstGeom>
        </p:spPr>
      </p:pic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500063" y="1357313"/>
            <a:ext cx="3786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Персонал – 200-240 всего</a:t>
            </a:r>
          </a:p>
        </p:txBody>
      </p: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500063" y="1857375"/>
            <a:ext cx="3786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Специалистов  – 120-140</a:t>
            </a:r>
          </a:p>
        </p:txBody>
      </p:sp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500063" y="2416175"/>
            <a:ext cx="2786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Ключевой элемент – менеджер проекта </a:t>
            </a:r>
          </a:p>
          <a:p>
            <a:r>
              <a:rPr lang="ru-RU"/>
              <a:t>(4-5 лет не более)</a:t>
            </a: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25" y="1285875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Прямоугольник 10"/>
          <p:cNvSpPr>
            <a:spLocks noChangeArrowheads="1"/>
          </p:cNvSpPr>
          <p:nvPr/>
        </p:nvSpPr>
        <p:spPr bwMode="auto">
          <a:xfrm>
            <a:off x="5572125" y="3643313"/>
            <a:ext cx="20462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hlinkClick r:id="rId6" tooltip="Arlington County, Virginia"/>
              </a:rPr>
              <a:t>Arlington, Virginia</a:t>
            </a:r>
            <a:endParaRPr lang="ru-RU" sz="1600"/>
          </a:p>
        </p:txBody>
      </p:sp>
      <p:sp>
        <p:nvSpPr>
          <p:cNvPr id="8201" name="TextBox 11"/>
          <p:cNvSpPr txBox="1">
            <a:spLocks noChangeArrowheads="1"/>
          </p:cNvSpPr>
          <p:nvPr/>
        </p:nvSpPr>
        <p:spPr bwMode="auto">
          <a:xfrm>
            <a:off x="500063" y="3643313"/>
            <a:ext cx="2786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Кооперация - 260 организаций</a:t>
            </a:r>
          </a:p>
        </p:txBody>
      </p:sp>
      <p:sp>
        <p:nvSpPr>
          <p:cNvPr id="8202" name="Прямоугольник 12"/>
          <p:cNvSpPr>
            <a:spLocks noChangeArrowheads="1"/>
          </p:cNvSpPr>
          <p:nvPr/>
        </p:nvSpPr>
        <p:spPr bwMode="auto">
          <a:xfrm>
            <a:off x="1000125" y="5000625"/>
            <a:ext cx="7708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/>
              <a:t>Бюджет - 3,2 миллиарда долларов.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5750" y="5929313"/>
            <a:ext cx="87391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</a:rPr>
              <a:t>0,5% бюджета МО    0,1% бюджета США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1428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arpa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1285884" cy="707848"/>
          </a:xfrm>
          <a:prstGeom prst="rect">
            <a:avLst/>
          </a:prstGeom>
        </p:spPr>
      </p:pic>
      <p:pic>
        <p:nvPicPr>
          <p:cNvPr id="9220" name="Рисунок 5" descr="bude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663" y="1500188"/>
            <a:ext cx="85820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1428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arpa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1285884" cy="707848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1357290" y="1571612"/>
          <a:ext cx="6786610" cy="485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3" y="1428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arpa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1285884" cy="707848"/>
          </a:xfrm>
          <a:prstGeom prst="rect">
            <a:avLst/>
          </a:prstGeom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25" y="1143000"/>
            <a:ext cx="18764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9500" y="623888"/>
            <a:ext cx="3810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3" y="4214813"/>
            <a:ext cx="233362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5" y="3286125"/>
            <a:ext cx="35909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лобус 3">
    <a:dk1>
      <a:srgbClr val="003B76"/>
    </a:dk1>
    <a:lt1>
      <a:srgbClr val="FFFFFF"/>
    </a:lt1>
    <a:dk2>
      <a:srgbClr val="0066CC"/>
    </a:dk2>
    <a:lt2>
      <a:srgbClr val="CCECFF"/>
    </a:lt2>
    <a:accent1>
      <a:srgbClr val="33CCCC"/>
    </a:accent1>
    <a:accent2>
      <a:srgbClr val="66CCFF"/>
    </a:accent2>
    <a:accent3>
      <a:srgbClr val="AAB8E2"/>
    </a:accent3>
    <a:accent4>
      <a:srgbClr val="DADADA"/>
    </a:accent4>
    <a:accent5>
      <a:srgbClr val="ADE2E2"/>
    </a:accent5>
    <a:accent6>
      <a:srgbClr val="5CB9E7"/>
    </a:accent6>
    <a:hlink>
      <a:srgbClr val="FFFFCC"/>
    </a:hlink>
    <a:folHlink>
      <a:srgbClr val="FFCC66"/>
    </a:folHlink>
  </a:clrScheme>
  <a:fontScheme name="Глобус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804</TotalTime>
  <Words>217</Words>
  <Application>Microsoft Office PowerPoint</Application>
  <PresentationFormat>Экран (4:3)</PresentationFormat>
  <Paragraphs>59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Verdana</vt:lpstr>
      <vt:lpstr>Arial</vt:lpstr>
      <vt:lpstr>Wingdings</vt:lpstr>
      <vt:lpstr>Calibri</vt:lpstr>
      <vt:lpstr>Глобус</vt:lpstr>
      <vt:lpstr>DARPA</vt:lpstr>
      <vt:lpstr>DARPA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ISP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 Моисеев</dc:creator>
  <cp:lastModifiedBy>И. Моисеев</cp:lastModifiedBy>
  <cp:revision>79</cp:revision>
  <dcterms:created xsi:type="dcterms:W3CDTF">2007-05-22T19:24:58Z</dcterms:created>
  <dcterms:modified xsi:type="dcterms:W3CDTF">2019-09-07T08:40:37Z</dcterms:modified>
</cp:coreProperties>
</file>